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13716000" cx="24384000"/>
  <p:notesSz cx="7010400" cy="9296400"/>
  <p:embeddedFontLst>
    <p:embeddedFont>
      <p:font typeface="Gill Sans"/>
      <p:regular r:id="rId29"/>
      <p:bold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62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7631">
          <p15:clr>
            <a:srgbClr val="A4A3A4"/>
          </p15:clr>
        </p15:guide>
        <p15:guide id="4" orient="horz" pos="7858">
          <p15:clr>
            <a:srgbClr val="A4A3A4"/>
          </p15:clr>
        </p15:guide>
        <p15:guide id="5" orient="horz" pos="1190">
          <p15:clr>
            <a:srgbClr val="A4A3A4"/>
          </p15:clr>
        </p15:guide>
        <p15:guide id="6" pos="14575">
          <p15:clr>
            <a:srgbClr val="A4A3A4"/>
          </p15:clr>
        </p15:guide>
        <p15:guide id="7" pos="7680">
          <p15:clr>
            <a:srgbClr val="A4A3A4"/>
          </p15:clr>
        </p15:guide>
        <p15:guide id="8" pos="196">
          <p15:clr>
            <a:srgbClr val="A4A3A4"/>
          </p15:clr>
        </p15:guide>
        <p15:guide id="9" pos="468">
          <p15:clr>
            <a:srgbClr val="A4A3A4"/>
          </p15:clr>
        </p15:guide>
        <p15:guide id="10" pos="14801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1AD467-12F2-4D82-8788-6B662A07EABD}">
  <a:tblStyle styleId="{C91AD467-12F2-4D82-8788-6B662A07EA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62" orient="horz"/>
        <p:guide pos="4320" orient="horz"/>
        <p:guide pos="7631" orient="horz"/>
        <p:guide pos="7858" orient="horz"/>
        <p:guide pos="1190" orient="horz"/>
        <p:guide pos="14575"/>
        <p:guide pos="7680"/>
        <p:guide pos="196"/>
        <p:guide pos="468"/>
        <p:guide pos="1480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ill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regular.fntdata"/><Relationship Id="rId30" Type="http://schemas.openxmlformats.org/officeDocument/2006/relationships/font" Target="fonts/GillSans-bold.fntdata"/><Relationship Id="rId11" Type="http://schemas.openxmlformats.org/officeDocument/2006/relationships/slide" Target="slides/slide5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back to Data Society! We have a great class ahead of us today.</a:t>
            </a:r>
            <a:endParaRPr/>
          </a:p>
        </p:txBody>
      </p:sp>
      <p:sp>
        <p:nvSpPr>
          <p:cNvPr id="268" name="Google Shape;268;p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and define three typecasting functions in Tableau: STR, INT, and FLOAT. </a:t>
            </a:r>
            <a:r>
              <a:rPr b="1" lang="en-US"/>
              <a:t>EXPLAIN</a:t>
            </a:r>
            <a:r>
              <a:rPr lang="en-US"/>
              <a:t> when you might want to use each function.</a:t>
            </a:r>
            <a:endParaRPr/>
          </a:p>
        </p:txBody>
      </p:sp>
      <p:sp>
        <p:nvSpPr>
          <p:cNvPr id="352" name="Google Shape;352;p2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MAKEDATE and MAKEDATETIME functions. </a:t>
            </a:r>
            <a:r>
              <a:rPr b="1" lang="en-US"/>
              <a:t>EXPLAIN</a:t>
            </a:r>
            <a:r>
              <a:rPr lang="en-US"/>
              <a:t> why the arguments must be in a certain type in order to be valid. </a:t>
            </a:r>
            <a:r>
              <a:rPr b="1" lang="en-US"/>
              <a:t>EXPLAIN</a:t>
            </a:r>
            <a:r>
              <a:rPr lang="en-US"/>
              <a:t> a use for these kinds of outputs.</a:t>
            </a:r>
            <a:endParaRPr/>
          </a:p>
        </p:txBody>
      </p:sp>
      <p:sp>
        <p:nvSpPr>
          <p:cNvPr id="365" name="Google Shape;365;p2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Tableau’s logical functions.</a:t>
            </a:r>
            <a:endParaRPr/>
          </a:p>
        </p:txBody>
      </p:sp>
      <p:sp>
        <p:nvSpPr>
          <p:cNvPr id="387" name="Google Shape;387;p2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two classes of logical function: case switching functions and IF / ELSE conditional functions. </a:t>
            </a:r>
            <a:r>
              <a:rPr b="1" lang="en-US"/>
              <a:t>EXPLAIN</a:t>
            </a:r>
            <a:r>
              <a:rPr lang="en-US"/>
              <a:t> the use of several of the specialized functions in context (i.e. how to combine WHEN, IF, THEN, ELSE, ELSEIF, and END into a control flow).</a:t>
            </a:r>
            <a:endParaRPr/>
          </a:p>
        </p:txBody>
      </p:sp>
      <p:sp>
        <p:nvSpPr>
          <p:cNvPr id="396" name="Google Shape;396;p2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the IIF function. </a:t>
            </a:r>
            <a:r>
              <a:rPr b="1" lang="en-US"/>
              <a:t>EXPLAIN</a:t>
            </a:r>
            <a:r>
              <a:rPr lang="en-US"/>
              <a:t> the syntax and how to interpret the returned values.</a:t>
            </a:r>
            <a:endParaRPr/>
          </a:p>
        </p:txBody>
      </p:sp>
      <p:sp>
        <p:nvSpPr>
          <p:cNvPr id="407" name="Google Shape;407;p2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apply logical functions to the world dataset. </a:t>
            </a:r>
            <a:r>
              <a:rPr b="1" lang="en-US"/>
              <a:t>WALK THROUGH</a:t>
            </a:r>
            <a:r>
              <a:rPr lang="en-US"/>
              <a:t> how to perform the sorting on the slide.</a:t>
            </a:r>
            <a:endParaRPr/>
          </a:p>
        </p:txBody>
      </p:sp>
      <p:sp>
        <p:nvSpPr>
          <p:cNvPr id="417" name="Google Shape;417;p2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review the various topics covered in class today. It is also an opportunity to </a:t>
            </a:r>
            <a:r>
              <a:rPr b="1" lang="en-US"/>
              <a:t>ASK</a:t>
            </a:r>
            <a:r>
              <a:rPr lang="en-US"/>
              <a:t> if students have any outstanding questions that need to be resolved.</a:t>
            </a:r>
            <a:endParaRPr/>
          </a:p>
        </p:txBody>
      </p:sp>
      <p:sp>
        <p:nvSpPr>
          <p:cNvPr id="453" name="Google Shape;453;p31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the agenda for the next session. </a:t>
            </a:r>
            <a:r>
              <a:rPr b="1" lang="en-US"/>
              <a:t>COMMENT</a:t>
            </a:r>
            <a:r>
              <a:rPr lang="en-US"/>
              <a:t> briefly on each topic to set expectations and encourage prediction.</a:t>
            </a:r>
            <a:endParaRPr/>
          </a:p>
        </p:txBody>
      </p:sp>
      <p:sp>
        <p:nvSpPr>
          <p:cNvPr id="463" name="Google Shape;463;p32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33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date functions.</a:t>
            </a:r>
            <a:endParaRPr/>
          </a:p>
        </p:txBody>
      </p:sp>
      <p:sp>
        <p:nvSpPr>
          <p:cNvPr id="283" name="Google Shape;283;p14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the DATENAME function.</a:t>
            </a:r>
            <a:endParaRPr/>
          </a:p>
        </p:txBody>
      </p:sp>
      <p:sp>
        <p:nvSpPr>
          <p:cNvPr id="293" name="Google Shape;293;p15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introduce DATEPARSE and DATEPART functions. </a:t>
            </a:r>
            <a:r>
              <a:rPr b="1" lang="en-US"/>
              <a:t>ASK</a:t>
            </a:r>
            <a:r>
              <a:rPr lang="en-US"/>
              <a:t> the question at the bottom of the screen and </a:t>
            </a:r>
            <a:r>
              <a:rPr b="1" lang="en-US"/>
              <a:t>COMMENT </a:t>
            </a:r>
            <a:r>
              <a:rPr lang="en-US"/>
              <a:t>on student responses.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/>
              <a:t>DATENAME and DATEPART can both be used to return the month of a given date. But whereas DATENAME will return a text string, DATEPART returns a numerical value. </a:t>
            </a:r>
            <a:r>
              <a:rPr b="1" lang="en-US"/>
              <a:t>EXPLAIN</a:t>
            </a:r>
            <a:r>
              <a:rPr lang="en-US"/>
              <a:t> why these two different possible returns are useful.</a:t>
            </a:r>
            <a:endParaRPr/>
          </a:p>
        </p:txBody>
      </p:sp>
      <p:sp>
        <p:nvSpPr>
          <p:cNvPr id="303" name="Google Shape;303;p16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create a visualization using the world data amenable to practicing using date functions. In this case, </a:t>
            </a:r>
            <a:r>
              <a:rPr b="1" lang="en-US"/>
              <a:t>WALK THROUGH</a:t>
            </a:r>
            <a:r>
              <a:rPr lang="en-US"/>
              <a:t> how to create a line chart representing the number of countries that became independent by year.</a:t>
            </a:r>
            <a:endParaRPr/>
          </a:p>
        </p:txBody>
      </p:sp>
      <p:sp>
        <p:nvSpPr>
          <p:cNvPr id="313" name="Google Shape;313;p17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purpose of this slide is to demonstrate using date functions to manipulate the world dataset. </a:t>
            </a:r>
            <a:r>
              <a:rPr b="1" lang="en-US"/>
              <a:t>WALK THROUGH</a:t>
            </a:r>
            <a:r>
              <a:rPr lang="en-US"/>
              <a:t> the steps necessary to produce the visual on the slide.</a:t>
            </a:r>
            <a:endParaRPr/>
          </a:p>
        </p:txBody>
      </p:sp>
      <p:sp>
        <p:nvSpPr>
          <p:cNvPr id="322" name="Google Shape;322;p18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purpose of this slide is to introduce and define type functions.</a:t>
            </a:r>
            <a:endParaRPr/>
          </a:p>
        </p:txBody>
      </p:sp>
      <p:sp>
        <p:nvSpPr>
          <p:cNvPr id="342" name="Google Shape;342;p2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oo.gl/maps/kBUSowm8acoNevJ4A" TargetMode="External"/><Relationship Id="rId4" Type="http://schemas.openxmlformats.org/officeDocument/2006/relationships/hyperlink" Target="https://goo.gl/maps/kBUSowm8acoNevJ4A" TargetMode="External"/><Relationship Id="rId5" Type="http://schemas.openxmlformats.org/officeDocument/2006/relationships/hyperlink" Target="https://goo.gl/maps/kBUSowm8acoNevJ4A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25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chat box">
  <p:cSld name="Zoom chat box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6724" y="1928744"/>
            <a:ext cx="10719278" cy="10719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 Client / Browser: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“Chat.” The chat box should appear.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Devices: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“Chat” button may be hiding under the “More” menu.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831200" y="2767198"/>
            <a:ext cx="90765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i="0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/>
        </p:nvSpPr>
        <p:spPr>
          <a:xfrm>
            <a:off x="831200" y="1068660"/>
            <a:ext cx="117537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 the chat box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 we are">
  <p:cSld name="Who we ar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2"/>
          <p:cNvSpPr txBox="1"/>
          <p:nvPr/>
        </p:nvSpPr>
        <p:spPr>
          <a:xfrm>
            <a:off x="831198" y="3365634"/>
            <a:ext cx="11360700" cy="83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Society’s mission is to integrate Big Data and machine learning best practices across entire teams and empower professionals to identify new insights.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provide: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High-quality data science training programs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Customized executive workshops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 software solutions and consulting services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2014, we’ve worked with thousands of professionals to make their data work for them.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81" name="Google Shape;8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919814" y="4292172"/>
            <a:ext cx="6736369" cy="5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we 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this course">
  <p:cSld name="About this cours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2831" y="3314742"/>
            <a:ext cx="7226830" cy="91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course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831198" y="3314740"/>
            <a:ext cx="12970500" cy="91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your instructor">
  <p:cSld name="Meet your instructor">
    <p:bg>
      <p:bgPr>
        <a:solidFill>
          <a:srgbClr val="42277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812776" y="1070242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Century Gothic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Meet your instructor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79614" y="6273344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137544" y="6444254"/>
            <a:ext cx="6890700" cy="6201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188576" y="4848226"/>
            <a:ext cx="10217100" cy="6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10188576" y="2689226"/>
            <a:ext cx="102171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i="1" sz="5600"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st practices for virtual learning">
  <p:cSld name="Best practices for virtual learning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8148834" y="2470926"/>
            <a:ext cx="10352100" cy="93315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9704866" y="3650338"/>
            <a:ext cx="7695900" cy="69372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31200" y="3430956"/>
            <a:ext cx="164382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 quiet place, free of as many distractions as possible. Headphones are recommended.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Stay on mute unless you are speaking.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or silence alerts from cell phones, e-mail pop-ups, etc.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Participate in activities and ask questions. This will be interactive!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entury Gothic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 your honest feedback so we can troubleshoot problems and improve the course.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practices for virtual learning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s materials">
  <p:cSld name="Class material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4558758" y="3648534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785600" y="1490452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1243100" y="6858000"/>
            <a:ext cx="5216100" cy="469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831200" y="2887578"/>
            <a:ext cx="10458600" cy="9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/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12192000" y="7208800"/>
            <a:ext cx="6014100" cy="38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16279742" y="3383318"/>
            <a:ext cx="4468200" cy="54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6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materials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2805624"/>
            <a:ext cx="24384000" cy="96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3083758" y="8501984"/>
            <a:ext cx="12917700" cy="11644200"/>
          </a:xfrm>
          <a:prstGeom prst="ellipse">
            <a:avLst/>
          </a:prstGeom>
          <a:noFill/>
          <a:ln cap="flat" cmpd="sng" w="38100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8876648" y="-3778710"/>
            <a:ext cx="8896200" cy="8019300"/>
          </a:xfrm>
          <a:prstGeom prst="ellipse">
            <a:avLst/>
          </a:prstGeom>
          <a:noFill/>
          <a:ln cap="flat" cmpd="sng" w="38100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31200" y="1068660"/>
            <a:ext cx="160851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12779274" y="2983832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831198" y="2983834"/>
            <a:ext cx="10723500" cy="9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marker I">
  <p:cSld name="Section marker I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301750" y="5736358"/>
            <a:ext cx="99282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100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1495622" y="1856158"/>
            <a:ext cx="9047700" cy="8155800"/>
          </a:xfrm>
          <a:prstGeom prst="ellipse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5645998" y="5793818"/>
            <a:ext cx="6890700" cy="62016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None/>
            </a:pPr>
            <a:r>
              <a:t/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2200" y="7573002"/>
            <a:ext cx="958152" cy="26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1 column">
  <p:cSld name="Title and 1 colum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(RH gray)">
  <p:cSld name="Title and 2 columns (RH gray)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 (RH gray)">
  <p:cSld name="One column half-slide text (RH gray)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t Facts">
  <p:cSld name="Fast Fact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11800" y="4188306"/>
            <a:ext cx="92103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10100"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811800" y="8374744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subTitle"/>
          </p:nvPr>
        </p:nvSpPr>
        <p:spPr>
          <a:xfrm>
            <a:off x="811800" y="3969066"/>
            <a:ext cx="10507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5" name="Google Shape;155;p23"/>
          <p:cNvSpPr/>
          <p:nvPr/>
        </p:nvSpPr>
        <p:spPr>
          <a:xfrm>
            <a:off x="11495200" y="1879692"/>
            <a:ext cx="11097600" cy="10003800"/>
          </a:xfrm>
          <a:prstGeom prst="ellipse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template">
  <p:cSld name="Testimonial template">
    <p:bg>
      <p:bgPr>
        <a:solidFill>
          <a:srgbClr val="42287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14170" y="2040060"/>
            <a:ext cx="6007200" cy="4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7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964616" y="384904"/>
            <a:ext cx="14819100" cy="13337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256014" y="-252840"/>
            <a:ext cx="16236000" cy="146124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1117934" y="7076908"/>
            <a:ext cx="3137700" cy="282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878400" y="1252200"/>
            <a:ext cx="11155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9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06530" y="3182414"/>
            <a:ext cx="1608742" cy="9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2" type="title"/>
          </p:nvPr>
        </p:nvSpPr>
        <p:spPr>
          <a:xfrm>
            <a:off x="11682534" y="2770620"/>
            <a:ext cx="9008700" cy="5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b="0" i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sp>
        <p:nvSpPr>
          <p:cNvPr id="168" name="Google Shape;168;p24"/>
          <p:cNvSpPr txBox="1"/>
          <p:nvPr>
            <p:ph idx="3" type="subTitle"/>
          </p:nvPr>
        </p:nvSpPr>
        <p:spPr>
          <a:xfrm>
            <a:off x="13592534" y="10033260"/>
            <a:ext cx="10011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4" type="subTitle"/>
          </p:nvPr>
        </p:nvSpPr>
        <p:spPr>
          <a:xfrm>
            <a:off x="13627200" y="10634940"/>
            <a:ext cx="56001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31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4"/>
          <p:cNvSpPr/>
          <p:nvPr/>
        </p:nvSpPr>
        <p:spPr>
          <a:xfrm>
            <a:off x="11682534" y="10117980"/>
            <a:ext cx="1527900" cy="14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00"/>
              <a:buFont typeface="Century Gothic"/>
              <a:buNone/>
            </a:pPr>
            <a:r>
              <a:rPr b="0" i="0" lang="en-US" sz="17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</a:t>
            </a:r>
            <a:endParaRPr b="0" i="0" sz="17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75866" y="7247820"/>
            <a:ext cx="3301500" cy="2971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Font typeface="Century Gothic"/>
              <a:buNone/>
            </a:pPr>
            <a:r>
              <a:rPr b="0" i="0" lang="en-US" sz="1900" u="none" cap="none" strike="noStrike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Cover with image; right-click and select clipping mask - circle</a:t>
            </a:r>
            <a:endParaRPr b="0" i="0" sz="1900" u="none" cap="none" strike="noStrike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175" name="Google Shape;1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8650" y="1358096"/>
            <a:ext cx="10590700" cy="10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831200" y="3278544"/>
            <a:ext cx="10083900" cy="9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78" name="Google Shape;178;p25"/>
          <p:cNvSpPr/>
          <p:nvPr/>
        </p:nvSpPr>
        <p:spPr>
          <a:xfrm>
            <a:off x="11495200" y="-7579314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/>
        </p:nvSpPr>
        <p:spPr>
          <a:xfrm>
            <a:off x="13268972" y="9040810"/>
            <a:ext cx="7572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slide is not visible once you’re in a breakout room.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II">
  <p:cSld name="Discussion II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-734" y="0"/>
            <a:ext cx="167916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4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31200" y="3073268"/>
            <a:ext cx="1546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17320005" y="8135986"/>
            <a:ext cx="591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200"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2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30530" y="2820484"/>
            <a:ext cx="5090795" cy="509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t question">
  <p:cSld name="Chat ques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2886400" y="3073268"/>
            <a:ext cx="10666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193" name="Google Shape;1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10134" y="6819834"/>
            <a:ext cx="5614682" cy="56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832778" y="3074352"/>
            <a:ext cx="106647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5" name="Google Shape;195;p27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>
  <p:cSld name="Activit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206864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-2" y="0"/>
            <a:ext cx="18895500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194120" y="4426852"/>
            <a:ext cx="4862295" cy="486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32778" y="3074352"/>
            <a:ext cx="17226600" cy="9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Fundamentals of Data Literacy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31200" y="1163448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con&#10;&#10;Description automatically generated" id="208" name="Google Shape;20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1200" y="609444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831200" y="7683690"/>
            <a:ext cx="921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i="1" sz="5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9pPr>
          </a:lstStyle>
          <a:p/>
        </p:txBody>
      </p:sp>
      <p:pic>
        <p:nvPicPr>
          <p:cNvPr descr="Icon&#10;&#10;Description automatically generated" id="214" name="Google Shape;2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42160" y="1856160"/>
            <a:ext cx="10003679" cy="100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/>
          <p:nvPr/>
        </p:nvSpPr>
        <p:spPr>
          <a:xfrm>
            <a:off x="11495200" y="-8479200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and 2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86592" y="78018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2">
            <a:alphaModFix/>
          </a:blip>
          <a:srcRect b="-931" l="0" r="0" t="-1484"/>
          <a:stretch/>
        </p:blipFill>
        <p:spPr>
          <a:xfrm>
            <a:off x="12817402" y="1958940"/>
            <a:ext cx="10828799" cy="102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202" y="6504666"/>
            <a:ext cx="10828824" cy="85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925528" y="4553802"/>
            <a:ext cx="10653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6700" u="none" cap="none" strike="noStrike">
                <a:solidFill>
                  <a:srgbClr val="26114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b="1" i="0" sz="2900" u="none" cap="none" strike="noStrike">
              <a:solidFill>
                <a:srgbClr val="26114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744934" y="-9965666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3682" y="1353200"/>
            <a:ext cx="4473198" cy="4069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7925630" y="7700866"/>
            <a:ext cx="11229600" cy="5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650" lIns="219400" spcFirstLastPara="1" rIns="219400" wrap="square" tIns="109650">
            <a:spAutoFit/>
          </a:bodyPr>
          <a:lstStyle/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hello@datasociety.com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1100 15th St. NW, Floor 4</a:t>
            </a:r>
            <a:b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3100" u="none" cap="none" strike="noStrike">
                <a:solidFill>
                  <a:srgbClr val="422B72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Washington, D.C. 20005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0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(202)600-9635</a:t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22B72"/>
              </a:buClr>
              <a:buSzPts val="3100"/>
              <a:buFont typeface="Century Gothic"/>
              <a:buNone/>
            </a:pPr>
            <a:r>
              <a:rPr b="1" i="0" lang="en-US" sz="31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datasociety.com</a:t>
            </a:r>
            <a:endParaRPr b="1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736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t/>
            </a:r>
            <a:endParaRPr b="0" i="0" sz="31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422B7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">
  <p:cSld name="Ico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7283044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 question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753764" y="8451694"/>
            <a:ext cx="491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47872" y="8451694"/>
            <a:ext cx="454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 / activity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 / breakout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35" name="Google Shape;2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76" y="3060500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475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7664" y="3178934"/>
            <a:ext cx="5272760" cy="5272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8660" y="3231458"/>
            <a:ext cx="5272760" cy="52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7457230" y="8451694"/>
            <a:ext cx="384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hand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51956" y="8451694"/>
            <a:ext cx="57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481576" y="1190646"/>
            <a:ext cx="2126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icon set II – copy icons into new slides as necessary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44" name="Google Shape;2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63386" y="3123448"/>
            <a:ext cx="5328246" cy="5328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4" y="3123446"/>
            <a:ext cx="5328246" cy="532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3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lumns (RH gray)">
  <p:cSld name="1_Title and 2 columns (RH gray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12192000" y="-334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1" name="Google Shape;251;p35"/>
          <p:cNvSpPr txBox="1"/>
          <p:nvPr>
            <p:ph idx="2" type="body"/>
          </p:nvPr>
        </p:nvSpPr>
        <p:spPr>
          <a:xfrm>
            <a:off x="128864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3" name="Google Shape;253;p35"/>
          <p:cNvSpPr txBox="1"/>
          <p:nvPr>
            <p:ph idx="3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2021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1 column">
  <p:cSld name="1_Title and 1 colum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260" name="Google Shape;260;p36"/>
          <p:cNvSpPr txBox="1"/>
          <p:nvPr>
            <p:ph idx="2" type="subTitle"/>
          </p:nvPr>
        </p:nvSpPr>
        <p:spPr>
          <a:xfrm>
            <a:off x="831198" y="2191870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22593222" y="12435244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831200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831200" y="2208532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9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half-slide text">
  <p:cSld name="One column half-slide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95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indent="-495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indent="-495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indent="-495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indent="-495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indent="-495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indent="-495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pic>
        <p:nvPicPr>
          <p:cNvPr descr="Icon&#10;&#10;Description automatically generated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148158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/ activity">
  <p:cSld name="Exercise / activit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con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842" y="2646396"/>
            <a:ext cx="10296315" cy="10296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5255726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19343413" y="3153866"/>
            <a:ext cx="10296300" cy="92814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subtitled columns">
  <p:cSld name="Title and 2 subtitled 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82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indent="-482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indent="-482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indent="-482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9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9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9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/>
        </p:nvSpPr>
        <p:spPr>
          <a:xfrm>
            <a:off x="12844022" y="216322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12844138" y="300930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31198" y="2709706"/>
            <a:ext cx="104808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t/>
            </a:r>
            <a:endParaRPr b="1" i="0" sz="3600" u="none" cap="none" strike="noStrik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day">
  <p:cSld name="End of day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946" y="6446540"/>
            <a:ext cx="285800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>
            <a:off x="16649334" y="-1554800"/>
            <a:ext cx="19506300" cy="195063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1819152" y="7887640"/>
            <a:ext cx="87744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56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250" y="2091800"/>
            <a:ext cx="12143839" cy="1104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 sound check">
  <p:cSld name="Zoom sound chec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4784" y="1880546"/>
            <a:ext cx="10903155" cy="1090315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11495200" y="-7550286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845B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11495200" y="12191102"/>
            <a:ext cx="11097600" cy="10003800"/>
          </a:xfrm>
          <a:prstGeom prst="ellipse">
            <a:avLst/>
          </a:prstGeom>
          <a:noFill/>
          <a:ln cap="flat" cmpd="sng" w="9525">
            <a:solidFill>
              <a:srgbClr val="FF3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9400" lIns="219400" spcFirstLastPara="1" rIns="219400" wrap="square" tIns="219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entury Gothic"/>
              <a:buNone/>
            </a:pPr>
            <a:r>
              <a:t/>
            </a:r>
            <a:endParaRPr b="0" i="0" sz="43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831200" y="5308058"/>
            <a:ext cx="10161600" cy="3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85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toolbar (probably on the bottom of your screen), select the button marked “Reactions.” The window that appears will have a “Raise Your Hand” option.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</a:pPr>
            <a:r>
              <a:t/>
            </a:r>
            <a:endParaRPr b="0" i="0" sz="40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831200" y="2667832"/>
            <a:ext cx="85740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entury Gothic"/>
              <a:buNone/>
            </a:pPr>
            <a:r>
              <a:rPr b="1" i="0" lang="en-US" sz="5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Raise your hand if you can hear me OK.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831200" y="1068660"/>
            <a:ext cx="9210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Sound check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1200" y="149045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1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entury Gothic"/>
              <a:buNone/>
              <a:defRPr b="0" i="0" sz="5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1200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Char char="●"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4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●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○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Char char="■"/>
              <a:defRPr b="0" i="0" sz="3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713595" y="490134"/>
            <a:ext cx="1222440" cy="944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9334266" y="12603962"/>
            <a:ext cx="40632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SOCIETY © 202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31200" y="12568370"/>
            <a:ext cx="5011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00" lIns="219400" spcFirstLastPara="1" rIns="219400" wrap="square" tIns="219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Tableau - Part </a:t>
            </a:r>
            <a:r>
              <a:rPr b="1" lang="en-US" sz="2200">
                <a:solidFill>
                  <a:srgbClr val="422B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nlinehelp.tableau.com/current/pro/desktop/en-us/functions_functions_logical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144200" y="7701025"/>
            <a:ext cx="116733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 to Tableau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US" sz="4800"/>
              <a:t>Part 10</a:t>
            </a:r>
            <a:endParaRPr b="0" sz="4800"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Typecasting functions are type functions that convert one data type to another.</a:t>
            </a:r>
            <a:endParaRPr/>
          </a:p>
        </p:txBody>
      </p:sp>
      <p:sp>
        <p:nvSpPr>
          <p:cNvPr id="355" name="Google Shape;355;p4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Typecasting functions</a:t>
            </a:r>
            <a:endParaRPr/>
          </a:p>
        </p:txBody>
      </p:sp>
      <p:sp>
        <p:nvSpPr>
          <p:cNvPr id="356" name="Google Shape;356;p4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7725050" y="4558125"/>
            <a:ext cx="3000000" cy="6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b="1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</a:t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b="1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</a:t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1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Char char="●"/>
            </a:pPr>
            <a:r>
              <a:rPr b="1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FLOAT</a:t>
            </a:r>
            <a:r>
              <a:rPr b="0" i="0" lang="en-US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42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4725" y="4253325"/>
            <a:ext cx="2733600" cy="12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4725" y="6335250"/>
            <a:ext cx="4674225" cy="33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84713" y="10474420"/>
            <a:ext cx="3504913" cy="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MAKE functions</a:t>
            </a:r>
            <a:endParaRPr/>
          </a:p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5775" y="4408400"/>
            <a:ext cx="7402825" cy="200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38975" y="6832813"/>
            <a:ext cx="7184025" cy="404873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831200" y="3073275"/>
            <a:ext cx="134298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b="1" lang="en-US" sz="4100"/>
              <a:t>MAKE functions</a:t>
            </a:r>
            <a:r>
              <a:rPr lang="en-US" sz="4100"/>
              <a:t> return date and time values given certain arguments.</a:t>
            </a:r>
            <a:endParaRPr sz="4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b="1" lang="en-US" sz="4100"/>
              <a:t>MAKEDATE</a:t>
            </a:r>
            <a:r>
              <a:rPr lang="en-US" sz="4100"/>
              <a:t> returns a time value constructed from the specified </a:t>
            </a:r>
            <a:r>
              <a:rPr b="1" lang="en-US" sz="4100"/>
              <a:t>year</a:t>
            </a:r>
            <a:r>
              <a:rPr lang="en-US" sz="4100"/>
              <a:t>, </a:t>
            </a:r>
            <a:r>
              <a:rPr b="1" lang="en-US" sz="4100"/>
              <a:t>month</a:t>
            </a:r>
            <a:r>
              <a:rPr lang="en-US" sz="4100"/>
              <a:t>, and </a:t>
            </a:r>
            <a:r>
              <a:rPr b="1" lang="en-US" sz="4100"/>
              <a:t>date.</a:t>
            </a:r>
            <a:endParaRPr b="1"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 sz="41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●"/>
            </a:pPr>
            <a:r>
              <a:rPr b="1" lang="en-US" sz="4100"/>
              <a:t>MAKEDATETIME</a:t>
            </a:r>
            <a:r>
              <a:rPr lang="en-US" sz="4100"/>
              <a:t> returns a datetime that combines a date and a time.</a:t>
            </a:r>
            <a:endParaRPr sz="4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100"/>
          </a:p>
          <a:p>
            <a:pPr indent="-488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○"/>
            </a:pPr>
            <a:r>
              <a:rPr lang="en-US" sz="4100"/>
              <a:t>The </a:t>
            </a:r>
            <a:r>
              <a:rPr b="1" lang="en-US" sz="4100"/>
              <a:t>date</a:t>
            </a:r>
            <a:r>
              <a:rPr lang="en-US" sz="4100"/>
              <a:t> can be a date, datetime, or a string type.</a:t>
            </a:r>
            <a:br>
              <a:rPr lang="en-US" sz="4100"/>
            </a:br>
            <a:endParaRPr sz="4100"/>
          </a:p>
          <a:p>
            <a:pPr indent="-488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100"/>
              <a:buChar char="○"/>
            </a:pPr>
            <a:r>
              <a:rPr lang="en-US" sz="4100"/>
              <a:t>The </a:t>
            </a:r>
            <a:r>
              <a:rPr b="1" lang="en-US" sz="4100"/>
              <a:t>time</a:t>
            </a:r>
            <a:r>
              <a:rPr lang="en-US" sz="4100"/>
              <a:t> must be a datetime.</a:t>
            </a:r>
            <a:endParaRPr sz="4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79" name="Google Shape;379;p49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{C91AD467-12F2-4D82-8788-6B662A07EABD}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5593274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Logical functions</a:t>
            </a:r>
            <a:r>
              <a:rPr lang="en-US"/>
              <a:t> allow you to determine if a certain condition is </a:t>
            </a:r>
            <a:r>
              <a:rPr b="1" lang="en-US"/>
              <a:t>true or false</a:t>
            </a:r>
            <a:r>
              <a:rPr lang="en-US"/>
              <a:t> (boolean logic).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Tableau offers all the basic logical functions for managing </a:t>
            </a:r>
            <a:r>
              <a:rPr b="1" lang="en-US"/>
              <a:t>control flow</a:t>
            </a:r>
            <a:r>
              <a:rPr lang="en-US"/>
              <a:t> and performing </a:t>
            </a:r>
            <a:r>
              <a:rPr b="1" lang="en-US"/>
              <a:t>Boolean tests.</a:t>
            </a:r>
            <a:endParaRPr/>
          </a:p>
        </p:txBody>
      </p:sp>
      <p:sp>
        <p:nvSpPr>
          <p:cNvPr id="390" name="Google Shape;390;p5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Logical functions</a:t>
            </a:r>
            <a:endParaRPr/>
          </a:p>
        </p:txBody>
      </p:sp>
      <p:pic>
        <p:nvPicPr>
          <p:cNvPr id="391" name="Google Shape;3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7050" y="2873286"/>
            <a:ext cx="3496075" cy="85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Case switch functions :</a:t>
            </a:r>
            <a:r>
              <a:rPr lang="en-US"/>
              <a:t>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CASE , WHEN, THEN, ELSE , END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IF, ELSE conditionals: </a:t>
            </a:r>
            <a:endParaRPr b="1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IF , THEN, ELSEIF, THEN, END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42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https://onlinehelp.tableau.com/current/pro/desktop/en-us/functions_functions_logical.htm</a:t>
            </a:r>
            <a:endParaRPr/>
          </a:p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Case switching and conditionals</a:t>
            </a:r>
            <a:endParaRPr/>
          </a:p>
        </p:txBody>
      </p:sp>
      <p:sp>
        <p:nvSpPr>
          <p:cNvPr id="400" name="Google Shape;400;p5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 rotWithShape="1">
          <a:blip r:embed="rId4">
            <a:alphaModFix/>
          </a:blip>
          <a:srcRect b="0" l="0" r="0" t="68071"/>
          <a:stretch/>
        </p:blipFill>
        <p:spPr>
          <a:xfrm>
            <a:off x="11613200" y="3215600"/>
            <a:ext cx="10141875" cy="2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 rotWithShape="1">
          <a:blip r:embed="rId5">
            <a:alphaModFix/>
          </a:blip>
          <a:srcRect b="0" l="0" r="0" t="67535"/>
          <a:stretch/>
        </p:blipFill>
        <p:spPr>
          <a:xfrm>
            <a:off x="11553400" y="7277691"/>
            <a:ext cx="10141875" cy="301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IIF</a:t>
            </a:r>
            <a:r>
              <a:rPr lang="en-US"/>
              <a:t> checks whether a condition is met, and then returns: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One value if TRUE.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Another value if FALSE.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An optional third value or NULL if unknown.</a:t>
            </a:r>
            <a:endParaRPr/>
          </a:p>
        </p:txBody>
      </p:sp>
      <p:sp>
        <p:nvSpPr>
          <p:cNvPr id="410" name="Google Shape;410;p5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IIF test</a:t>
            </a:r>
            <a:endParaRPr/>
          </a:p>
        </p:txBody>
      </p:sp>
      <p:sp>
        <p:nvSpPr>
          <p:cNvPr id="411" name="Google Shape;411;p5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3513" y="3062623"/>
            <a:ext cx="7035250" cy="62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Use an </a:t>
            </a:r>
            <a:r>
              <a:rPr b="1" lang="en-US"/>
              <a:t>IF ELSE</a:t>
            </a:r>
            <a:r>
              <a:rPr lang="en-US"/>
              <a:t> conditional to make a </a:t>
            </a:r>
            <a:r>
              <a:rPr b="1" lang="en-US"/>
              <a:t>“high”</a:t>
            </a:r>
            <a:r>
              <a:rPr lang="en-US"/>
              <a:t>, </a:t>
            </a:r>
            <a:r>
              <a:rPr b="1" lang="en-US"/>
              <a:t>“medium”</a:t>
            </a:r>
            <a:r>
              <a:rPr lang="en-US"/>
              <a:t> and </a:t>
            </a:r>
            <a:r>
              <a:rPr b="1" lang="en-US"/>
              <a:t>“low”</a:t>
            </a:r>
            <a:r>
              <a:rPr lang="en-US"/>
              <a:t> population column.</a:t>
            </a:r>
            <a:endParaRPr/>
          </a:p>
        </p:txBody>
      </p:sp>
      <p:sp>
        <p:nvSpPr>
          <p:cNvPr id="420" name="Google Shape;420;p5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Logical functions in the world dataset</a:t>
            </a:r>
            <a:endParaRPr/>
          </a:p>
        </p:txBody>
      </p:sp>
      <p:sp>
        <p:nvSpPr>
          <p:cNvPr id="421" name="Google Shape;421;p5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53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 rotWithShape="1">
          <a:blip r:embed="rId3">
            <a:alphaModFix/>
          </a:blip>
          <a:srcRect b="5377" l="2057" r="2267" t="3639"/>
          <a:stretch/>
        </p:blipFill>
        <p:spPr>
          <a:xfrm>
            <a:off x="1384300" y="5553577"/>
            <a:ext cx="9727501" cy="568484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 txBox="1"/>
          <p:nvPr>
            <p:ph idx="1" type="body"/>
          </p:nvPr>
        </p:nvSpPr>
        <p:spPr>
          <a:xfrm>
            <a:off x="12698325" y="3023285"/>
            <a:ext cx="9727500" cy="10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Apply it to the population analysis.</a:t>
            </a:r>
            <a:endParaRPr/>
          </a:p>
        </p:txBody>
      </p:sp>
      <p:pic>
        <p:nvPicPr>
          <p:cNvPr id="425" name="Google Shape;42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0500" y="4114775"/>
            <a:ext cx="12061026" cy="793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831200" y="1067196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Knowledge check 10</a:t>
            </a:r>
            <a:endParaRPr/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831200" y="1056872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Exercise 10</a:t>
            </a:r>
            <a:endParaRPr/>
          </a:p>
        </p:txBody>
      </p:sp>
      <p:sp>
        <p:nvSpPr>
          <p:cNvPr id="437" name="Google Shape;437;p5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444" name="Google Shape;444;p56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{C91AD467-12F2-4D82-8788-6B662A07EABD}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445" name="Google Shape;44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559327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6296649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{C91AD467-12F2-4D82-8788-6B662A07EABD}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831200" y="4257676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String Functions 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MID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REPLACE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TRIM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Date Functions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DATENAME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DATEPARSE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DATEPART</a:t>
            </a:r>
            <a:endParaRPr sz="4200"/>
          </a:p>
        </p:txBody>
      </p:sp>
      <p:sp>
        <p:nvSpPr>
          <p:cNvPr id="456" name="Google Shape;456;p57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Congratulations!</a:t>
            </a:r>
            <a:endParaRPr/>
          </a:p>
        </p:txBody>
      </p:sp>
      <p:sp>
        <p:nvSpPr>
          <p:cNvPr id="457" name="Google Shape;457;p57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57"/>
          <p:cNvSpPr txBox="1"/>
          <p:nvPr>
            <p:ph idx="2" type="body"/>
          </p:nvPr>
        </p:nvSpPr>
        <p:spPr>
          <a:xfrm>
            <a:off x="12886400" y="4257672"/>
            <a:ext cx="10666500" cy="7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Type Functions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STR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INT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FLOAT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MAKEDATE and MAKEDATETIME</a:t>
            </a:r>
            <a:br>
              <a:rPr lang="en-US" sz="4200"/>
            </a:br>
            <a:endParaRPr sz="42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 sz="4200"/>
              <a:t>Logical Functions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CASE</a:t>
            </a:r>
            <a:endParaRPr sz="4200"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 sz="4200"/>
              <a:t>IF, ELSE, and IIF conditionals</a:t>
            </a:r>
            <a:endParaRPr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4200"/>
          </a:p>
        </p:txBody>
      </p:sp>
      <p:sp>
        <p:nvSpPr>
          <p:cNvPr id="459" name="Google Shape;459;p57"/>
          <p:cNvSpPr txBox="1"/>
          <p:nvPr>
            <p:ph idx="4" type="body"/>
          </p:nvPr>
        </p:nvSpPr>
        <p:spPr>
          <a:xfrm>
            <a:off x="831206" y="3036510"/>
            <a:ext cx="10708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5"/>
                </a:solidFill>
              </a:rPr>
              <a:t>In the past few modules, we covered:</a:t>
            </a:r>
            <a:endParaRPr sz="4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>
                <a:solidFill>
                  <a:schemeClr val="accent5"/>
                </a:solidFill>
              </a:rPr>
              <a:t>Next few modules, we will begin mapping in Tableau!</a:t>
            </a:r>
            <a:endParaRPr b="1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Defining geospatial visualization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Generating coordinates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Cleaning and fixing geospatial data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Creating a final dashboard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Until then, stay excited!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1819152" y="5855656"/>
            <a:ext cx="17075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End of Part 10</a:t>
            </a:r>
            <a:endParaRPr/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Date functions</a:t>
            </a:r>
            <a:r>
              <a:rPr lang="en-US"/>
              <a:t> allow you to manipulate dates and extract certain features, like month, day, week, etc.</a:t>
            </a:r>
            <a:endParaRPr/>
          </a:p>
        </p:txBody>
      </p:sp>
      <p:sp>
        <p:nvSpPr>
          <p:cNvPr id="286" name="Google Shape;286;p40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Date functions</a:t>
            </a: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2969" y="3073268"/>
            <a:ext cx="3124200" cy="87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>
                <a:highlight>
                  <a:srgbClr val="FFFFFF"/>
                </a:highlight>
              </a:rPr>
              <a:t>DATENAME</a:t>
            </a:r>
            <a:r>
              <a:rPr lang="en-US">
                <a:highlight>
                  <a:srgbClr val="FFFFFF"/>
                </a:highlight>
              </a:rPr>
              <a:t> takes two arguments, returning a requested </a:t>
            </a:r>
            <a:r>
              <a:rPr b="1" lang="en-US">
                <a:highlight>
                  <a:srgbClr val="FFFFFF"/>
                </a:highlight>
              </a:rPr>
              <a:t>date_part</a:t>
            </a:r>
            <a:r>
              <a:rPr lang="en-US">
                <a:highlight>
                  <a:srgbClr val="FFFFFF"/>
                </a:highlight>
              </a:rPr>
              <a:t> for a given </a:t>
            </a:r>
            <a:r>
              <a:rPr b="1" lang="en-US">
                <a:highlight>
                  <a:srgbClr val="FFFFFF"/>
                </a:highlight>
              </a:rPr>
              <a:t>date.</a:t>
            </a:r>
            <a:endParaRPr b="1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DATENAME('year', #2004-04-15#) = </a:t>
            </a:r>
            <a:r>
              <a:rPr b="1" lang="en-US"/>
              <a:t>"2004." 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DATENAME('month', #2004-04-15#) = </a:t>
            </a:r>
            <a:r>
              <a:rPr b="1" lang="en-US"/>
              <a:t>"April."</a:t>
            </a:r>
            <a:endParaRPr b="1"/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Date function: DATENAME</a:t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21520" l="16966" r="14839" t="22039"/>
          <a:stretch/>
        </p:blipFill>
        <p:spPr>
          <a:xfrm>
            <a:off x="15129600" y="4809563"/>
            <a:ext cx="6199500" cy="51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DATEPARSE</a:t>
            </a:r>
            <a:r>
              <a:rPr lang="en-US"/>
              <a:t>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Allows you to control date formatting.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DATEPART</a:t>
            </a:r>
            <a:r>
              <a:rPr lang="en-US"/>
              <a:t>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Allows you to get a piece of a date.</a:t>
            </a:r>
            <a:br>
              <a:rPr lang="en-US"/>
            </a:b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Both DATENAME and DATEPART can be used to return the month of a given date – so what’s the difference?</a:t>
            </a:r>
            <a:endParaRPr/>
          </a:p>
        </p:txBody>
      </p:sp>
      <p:sp>
        <p:nvSpPr>
          <p:cNvPr id="306" name="Google Shape;306;p42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DATEPARSE and DATEPART</a:t>
            </a:r>
            <a:endParaRPr/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0" l="0" r="0" t="47473"/>
          <a:stretch/>
        </p:blipFill>
        <p:spPr>
          <a:xfrm>
            <a:off x="13766050" y="2855588"/>
            <a:ext cx="7584925" cy="25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4">
            <a:alphaModFix/>
          </a:blip>
          <a:srcRect b="0" l="0" r="5926" t="78770"/>
          <a:stretch/>
        </p:blipFill>
        <p:spPr>
          <a:xfrm>
            <a:off x="13906325" y="6767213"/>
            <a:ext cx="7304378" cy="1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831198" y="3073268"/>
            <a:ext cx="227217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To practice using these functions, let’s use the world data to plot a </a:t>
            </a:r>
            <a:r>
              <a:rPr b="1" lang="en-US"/>
              <a:t>line chart</a:t>
            </a:r>
            <a:r>
              <a:rPr lang="en-US"/>
              <a:t> showing the number of countries that became independent in a given year.</a:t>
            </a:r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Setting up a date-related chart</a:t>
            </a:r>
            <a:endParaRPr/>
          </a:p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425" y="4697475"/>
            <a:ext cx="14442199" cy="76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831200" y="3073275"/>
            <a:ext cx="102432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Get the years since independence for a country using these functions: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TODAY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YEAR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Next, replot the independence. </a:t>
            </a:r>
            <a:endParaRPr/>
          </a:p>
          <a:p>
            <a:pPr indent="-495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</a:pPr>
            <a:r>
              <a:rPr lang="en-US"/>
              <a:t>Graph as a bar chart.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What does this chart tell us?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Date functions in the world dataset</a:t>
            </a:r>
            <a:endParaRPr/>
          </a:p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4325" y="2665880"/>
            <a:ext cx="95059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6800" y="4770900"/>
            <a:ext cx="12326098" cy="74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Module completion checklist</a:t>
            </a:r>
            <a:endParaRPr/>
          </a:p>
        </p:txBody>
      </p:sp>
      <p:graphicFrame>
        <p:nvGraphicFramePr>
          <p:cNvPr id="335" name="Google Shape;335;p45"/>
          <p:cNvGraphicFramePr/>
          <p:nvPr/>
        </p:nvGraphicFramePr>
        <p:xfrm>
          <a:off x="3996250" y="3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{C91AD467-12F2-4D82-8788-6B662A07EABD}</a:tableStyleId>
              </a:tblPr>
              <a:tblGrid>
                <a:gridCol w="11225350"/>
                <a:gridCol w="4585100"/>
              </a:tblGrid>
              <a:tr h="4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Objective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Complete</a:t>
                      </a:r>
                      <a:endParaRPr b="1" sz="3600" u="none" cap="none" strike="noStrik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string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date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type calculations on a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Implement logic calculations on given dataset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36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186524"/>
            <a:ext cx="614175" cy="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12200" y="4857924"/>
            <a:ext cx="614175" cy="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831200" y="3073268"/>
            <a:ext cx="10666500" cy="9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b="1" lang="en-US"/>
              <a:t>Type functions</a:t>
            </a:r>
            <a:r>
              <a:rPr lang="en-US"/>
              <a:t> allow you to convert fields from one data type to another.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-US"/>
              <a:t>For example, you can convert </a:t>
            </a:r>
            <a:r>
              <a:rPr b="1" lang="en-US"/>
              <a:t>numbers to strings</a:t>
            </a:r>
            <a:r>
              <a:rPr lang="en-US"/>
              <a:t> so that Tableau does not try to aggregate them.</a:t>
            </a:r>
            <a:endParaRPr/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831198" y="1068660"/>
            <a:ext cx="22721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00"/>
              <a:buFont typeface="Lato Black"/>
              <a:buNone/>
            </a:pPr>
            <a:r>
              <a:rPr lang="en-US"/>
              <a:t>Type functions</a:t>
            </a:r>
            <a:endParaRPr/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22593216" y="12596946"/>
            <a:ext cx="1463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2320635" y="3454400"/>
            <a:ext cx="1848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9075" y="3072012"/>
            <a:ext cx="4647057" cy="757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raining layouts">
  <a:themeElements>
    <a:clrScheme name="Simple Light">
      <a:dk1>
        <a:srgbClr val="261144"/>
      </a:dk1>
      <a:lt1>
        <a:srgbClr val="FFFFFF"/>
      </a:lt1>
      <a:dk2>
        <a:srgbClr val="422B72"/>
      </a:dk2>
      <a:lt2>
        <a:srgbClr val="F4F4F4"/>
      </a:lt2>
      <a:accent1>
        <a:srgbClr val="FF350F"/>
      </a:accent1>
      <a:accent2>
        <a:srgbClr val="E02500"/>
      </a:accent2>
      <a:accent3>
        <a:srgbClr val="FFED3D"/>
      </a:accent3>
      <a:accent4>
        <a:srgbClr val="FFE9E5"/>
      </a:accent4>
      <a:accent5>
        <a:srgbClr val="845BA3"/>
      </a:accent5>
      <a:accent6>
        <a:srgbClr val="E2E2E2"/>
      </a:accent6>
      <a:hlink>
        <a:srgbClr val="FF35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